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9" r:id="rId4"/>
  </p:sldMasterIdLst>
  <p:notesMasterIdLst>
    <p:notesMasterId r:id="rId17"/>
  </p:notesMasterIdLst>
  <p:handoutMasterIdLst>
    <p:handoutMasterId r:id="rId18"/>
  </p:handoutMasterIdLst>
  <p:sldIdLst>
    <p:sldId id="256" r:id="rId5"/>
    <p:sldId id="282" r:id="rId6"/>
    <p:sldId id="280" r:id="rId7"/>
    <p:sldId id="283" r:id="rId8"/>
    <p:sldId id="276" r:id="rId9"/>
    <p:sldId id="274" r:id="rId10"/>
    <p:sldId id="259" r:id="rId11"/>
    <p:sldId id="273" r:id="rId12"/>
    <p:sldId id="281" r:id="rId13"/>
    <p:sldId id="278" r:id="rId14"/>
    <p:sldId id="279" r:id="rId15"/>
    <p:sldId id="272" r:id="rId16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8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334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0994967-12C7-446E-A6FD-BAD307F30BA2}" type="datetime1">
              <a:rPr lang="pl-PL" smtClean="0"/>
              <a:t>09.01.2023</a:t>
            </a:fld>
            <a:endParaRPr lang="pl-PL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FCD24CE-3EFB-4D5E-8729-9ABD5B34DCA6}" type="datetime1">
              <a:rPr lang="pl-PL" noProof="1" dirty="0" smtClean="0"/>
              <a:t>09.01.2023</a:t>
            </a:fld>
            <a:endParaRPr lang="pl-PL" noProof="1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1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1"/>
              <a:t>Drugi poziom</a:t>
            </a:r>
          </a:p>
          <a:p>
            <a:pPr lvl="2" rtl="0"/>
            <a:r>
              <a:rPr lang="pl-PL" noProof="1"/>
              <a:t>Trzeci poziom</a:t>
            </a:r>
          </a:p>
          <a:p>
            <a:pPr lvl="3" rtl="0"/>
            <a:r>
              <a:rPr lang="pl-PL" noProof="1"/>
              <a:t>Czwarty poziom</a:t>
            </a:r>
          </a:p>
          <a:p>
            <a:pPr lvl="4" rtl="0"/>
            <a:r>
              <a:rPr lang="pl-PL" noProof="1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pl-PL" noProof="1" dirty="0" smtClean="0"/>
              <a:t>‹#›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1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noProof="1" smtClean="0"/>
              <a:t>1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090637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880299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1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noProof="1" smtClean="0"/>
              <a:t>12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2009579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41454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0421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3254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6788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16761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19046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8807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a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860132A3-9021-4D5D-9580-D882F4DB0A77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8767E5-2643-4BEE-8C71-7B245457DA32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6C1766-BAB9-4108-9A4B-BDC62081AF48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4ED7EA-3DCB-44AB-AF53-5ED96A33684F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sp>
        <p:nvSpPr>
          <p:cNvPr id="60" name="Pole tekstow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Pole tekstow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7019EE-A054-4DCC-B8A7-65A035197E13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zecia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3441D6-D39C-4EEE-BDCC-FBAE101DB05D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4845B5-FCB7-4F71-B3AE-F3E994EC1440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13886A-8DA3-450E-9C3F-D2F6FE1AAA81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E39A42-DDA0-4022-B856-1F4ECB9CF578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4A7FF7-295B-4ADA-8B5E-CA3A7C0AA5BB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0C4C9-3063-4A81-A45B-64A1F6141A3A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E65A06-BA01-436F-A054-3FC65FBC1912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3F7083-9991-4464-AF85-0A1EC6C995C9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28E58C-900D-4E3C-A316-8BA8958FE5FA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FADF1D-6A78-4A03-AE6D-C74351179A3A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27CF86-8E36-4BB0-8037-32D1258393B7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E5C8AE-2D37-46BD-A8AF-715411D08F7C}" type="datetime1">
              <a:rPr lang="pl-PL" noProof="0" smtClean="0"/>
              <a:t>09.01.2023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a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a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a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l-PL" noProof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5DA65F4-6F9B-4846-B623-6B34147ECCF2}" type="datetime1">
              <a:rPr lang="pl-PL" noProof="0" smtClean="0"/>
              <a:t>09.01.2023</a:t>
            </a:fld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s://pixabay.com/en/book-open-blank-reading-library-149474/" TargetMode="External"/><Relationship Id="rId12" Type="http://schemas.openxmlformats.org/officeDocument/2006/relationships/hyperlink" Target="https://creativecommons.org/licenses/by-sa/3.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hyperlink" Target="https://el.wikipedia.org/wiki/Python" TargetMode="External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jpg"/><Relationship Id="rId9" Type="http://schemas.openxmlformats.org/officeDocument/2006/relationships/hyperlink" Target="https://freesvg.org/encrypted-document-pink-icon-vector-clip-ar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a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Prostokąt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pic>
          <p:nvPicPr>
            <p:cNvPr id="12" name="Obraz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az 4" descr="Powierzchnia czerwonej tekstury cyfrowej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grpSp>
        <p:nvGrpSpPr>
          <p:cNvPr id="14" name="Grupa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Prostokąt z rogami zaokrąglonymi po przekątnej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Dowolny kształt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Dowolny kształt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Dowolny kształt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Dowolny kształt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Dowolny kształt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Dowolny kształt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Dowolny kształt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Dowolny kształt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Dowolny kształt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Prostokąt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Dowolny kształt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Dowolny kształt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Dowolny kształt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Dowolny kształt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Dowolny kształt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Dowolny kształt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Dowolny kształt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Dowolny kształt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Dowolny kształt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Prostokąt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sz="1800" dirty="0"/>
              <a:t>Kurs </a:t>
            </a:r>
            <a:r>
              <a:rPr lang="pl-PL" sz="1800" dirty="0" err="1"/>
              <a:t>Pentestera</a:t>
            </a:r>
            <a:r>
              <a:rPr lang="pl-PL" sz="1800" dirty="0"/>
              <a:t> xx/xx</a:t>
            </a:r>
            <a:br>
              <a:rPr lang="pl-PL" dirty="0"/>
            </a:br>
            <a:r>
              <a:rPr lang="pl-PL" dirty="0"/>
              <a:t>Słowniki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l-PL" dirty="0"/>
              <a:t>Karol </a:t>
            </a:r>
            <a:r>
              <a:rPr lang="pl-PL" dirty="0" err="1"/>
              <a:t>Słomczynski</a:t>
            </a:r>
            <a:endParaRPr lang="pl-PL" dirty="0"/>
          </a:p>
        </p:txBody>
      </p:sp>
      <p:sp>
        <p:nvSpPr>
          <p:cNvPr id="38" name="Prostokąt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3DC23D8F-B76E-E7ED-1C61-BBFC1B74F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8557" y="4953255"/>
            <a:ext cx="2147893" cy="1904735"/>
          </a:xfrm>
          <a:prstGeom prst="rect">
            <a:avLst/>
          </a:prstGeom>
        </p:spPr>
      </p:pic>
      <p:sp>
        <p:nvSpPr>
          <p:cNvPr id="7" name="Symbol zastępczy numeru slajdu 2">
            <a:extLst>
              <a:ext uri="{FF2B5EF4-FFF2-40B4-BE49-F238E27FC236}">
                <a16:creationId xmlns:a16="http://schemas.microsoft.com/office/drawing/2014/main" id="{F432B506-794F-DA5B-3866-AEBD0C52D421}"/>
              </a:ext>
            </a:extLst>
          </p:cNvPr>
          <p:cNvSpPr txBox="1">
            <a:spLocks/>
          </p:cNvSpPr>
          <p:nvPr/>
        </p:nvSpPr>
        <p:spPr>
          <a:xfrm>
            <a:off x="5156887" y="4266142"/>
            <a:ext cx="18782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Data zajęć }}</a:t>
            </a:r>
          </a:p>
        </p:txBody>
      </p:sp>
      <p:pic>
        <p:nvPicPr>
          <p:cNvPr id="6" name="Obraz 5" descr="Obraz zawierający tekst, stacjonarne, koperta, akcesorium&#10;&#10;Opis wygenerowany automatycznie">
            <a:extLst>
              <a:ext uri="{FF2B5EF4-FFF2-40B4-BE49-F238E27FC236}">
                <a16:creationId xmlns:a16="http://schemas.microsoft.com/office/drawing/2014/main" id="{7213258F-8A5F-717D-2973-06CD5D9CE4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89387" y="263660"/>
            <a:ext cx="2177613" cy="1562891"/>
          </a:xfrm>
          <a:prstGeom prst="rect">
            <a:avLst/>
          </a:prstGeom>
        </p:spPr>
      </p:pic>
      <p:pic>
        <p:nvPicPr>
          <p:cNvPr id="13" name="Obraz 12" descr="Obraz zawierający tekst, wyroby metalowe&#10;&#10;Opis wygenerowany automatycznie">
            <a:extLst>
              <a:ext uri="{FF2B5EF4-FFF2-40B4-BE49-F238E27FC236}">
                <a16:creationId xmlns:a16="http://schemas.microsoft.com/office/drawing/2014/main" id="{7F4D4CE5-DF37-1A03-30B6-B2A68E524E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482056" y="47833"/>
            <a:ext cx="2933228" cy="2933228"/>
          </a:xfrm>
          <a:prstGeom prst="rect">
            <a:avLst/>
          </a:prstGeom>
        </p:spPr>
      </p:pic>
      <p:pic>
        <p:nvPicPr>
          <p:cNvPr id="39" name="Obraz 38">
            <a:extLst>
              <a:ext uri="{FF2B5EF4-FFF2-40B4-BE49-F238E27FC236}">
                <a16:creationId xmlns:a16="http://schemas.microsoft.com/office/drawing/2014/main" id="{BB854F65-E166-90A8-AF75-E2402507293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232822" y="4047914"/>
            <a:ext cx="2506987" cy="2747240"/>
          </a:xfrm>
          <a:prstGeom prst="rect">
            <a:avLst/>
          </a:prstGeom>
        </p:spPr>
      </p:pic>
      <p:sp>
        <p:nvSpPr>
          <p:cNvPr id="40" name="pole tekstowe 39">
            <a:extLst>
              <a:ext uri="{FF2B5EF4-FFF2-40B4-BE49-F238E27FC236}">
                <a16:creationId xmlns:a16="http://schemas.microsoft.com/office/drawing/2014/main" id="{97D2E487-532B-D382-FB59-7C4D6B3205B2}"/>
              </a:ext>
            </a:extLst>
          </p:cNvPr>
          <p:cNvSpPr txBox="1"/>
          <p:nvPr/>
        </p:nvSpPr>
        <p:spPr>
          <a:xfrm>
            <a:off x="232822" y="6978918"/>
            <a:ext cx="2565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900">
                <a:hlinkClick r:id="rId11" tooltip="https://el.wikipedia.org/wiki/Python"/>
              </a:rPr>
              <a:t>To zdjęcie</a:t>
            </a:r>
            <a:r>
              <a:rPr lang="pl-PL" sz="900"/>
              <a:t>, autor: Nieznany autor, licencja: </a:t>
            </a:r>
            <a:r>
              <a:rPr lang="pl-PL" sz="900">
                <a:hlinkClick r:id="rId12" tooltip="https://creativecommons.org/licenses/by-sa/3.0/"/>
              </a:rPr>
              <a:t>CC BY-SA</a:t>
            </a:r>
            <a:endParaRPr lang="pl-PL" sz="90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616134"/>
            <a:ext cx="9129131" cy="1051875"/>
          </a:xfrm>
        </p:spPr>
        <p:txBody>
          <a:bodyPr>
            <a:normAutofit/>
          </a:bodyPr>
          <a:lstStyle/>
          <a:p>
            <a:pPr algn="ctr"/>
            <a:r>
              <a:rPr lang="pl-PL" sz="3600" dirty="0">
                <a:cs typeface="Kohinoor Bangla Medium" panose="02000000000000000000" pitchFamily="2" charset="77"/>
              </a:rPr>
              <a:t>Porównanie neutralne</a:t>
            </a:r>
            <a:endParaRPr lang="pl-PL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4E171591-3C10-F5D3-482F-42A903C7CD09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10</a:t>
            </a:fld>
            <a:r>
              <a:rPr lang="pl-PL" sz="1400" b="1" dirty="0"/>
              <a:t> }}</a:t>
            </a:r>
          </a:p>
        </p:txBody>
      </p:sp>
      <p:sp>
        <p:nvSpPr>
          <p:cNvPr id="2" name="Prostokąt: zaokrąglone rogi po przekątnej 1">
            <a:extLst>
              <a:ext uri="{FF2B5EF4-FFF2-40B4-BE49-F238E27FC236}">
                <a16:creationId xmlns:a16="http://schemas.microsoft.com/office/drawing/2014/main" id="{F5A31712-D476-D8CC-22D7-044E8531DE1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529842" y="1691208"/>
            <a:ext cx="4192589" cy="3879011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Prostokąt: zaokrąglone rogi po przekątnej 2">
            <a:extLst>
              <a:ext uri="{FF2B5EF4-FFF2-40B4-BE49-F238E27FC236}">
                <a16:creationId xmlns:a16="http://schemas.microsoft.com/office/drawing/2014/main" id="{2A64ABE2-D847-213E-D283-5F604227EE9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66383" y="1691207"/>
            <a:ext cx="4192589" cy="3879011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Symbol zastępczy zawartości 6">
            <a:extLst>
              <a:ext uri="{FF2B5EF4-FFF2-40B4-BE49-F238E27FC236}">
                <a16:creationId xmlns:a16="http://schemas.microsoft.com/office/drawing/2014/main" id="{7CCFF5EB-778D-5F54-5336-640FD70A9AF0}"/>
              </a:ext>
            </a:extLst>
          </p:cNvPr>
          <p:cNvSpPr txBox="1">
            <a:spLocks/>
          </p:cNvSpPr>
          <p:nvPr/>
        </p:nvSpPr>
        <p:spPr>
          <a:xfrm>
            <a:off x="1691556" y="2583203"/>
            <a:ext cx="3869150" cy="26653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kern="0" dirty="0"/>
              <a:t>Cecha 1</a:t>
            </a:r>
          </a:p>
          <a:p>
            <a:r>
              <a:rPr lang="pl-PL" sz="1600" kern="0" dirty="0"/>
              <a:t>Cecha 2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1600" dirty="0"/>
          </a:p>
        </p:txBody>
      </p:sp>
      <p:sp>
        <p:nvSpPr>
          <p:cNvPr id="6" name="Symbol zastępczy zawartości 6">
            <a:extLst>
              <a:ext uri="{FF2B5EF4-FFF2-40B4-BE49-F238E27FC236}">
                <a16:creationId xmlns:a16="http://schemas.microsoft.com/office/drawing/2014/main" id="{DEFA7B69-ED02-8F62-8D9D-65F9C308D097}"/>
              </a:ext>
            </a:extLst>
          </p:cNvPr>
          <p:cNvSpPr txBox="1">
            <a:spLocks/>
          </p:cNvSpPr>
          <p:nvPr/>
        </p:nvSpPr>
        <p:spPr>
          <a:xfrm>
            <a:off x="6663735" y="2583201"/>
            <a:ext cx="3797874" cy="2750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dirty="0"/>
              <a:t>Cecha 1</a:t>
            </a:r>
          </a:p>
          <a:p>
            <a:r>
              <a:rPr lang="pl-PL" sz="1600" dirty="0"/>
              <a:t>Cecha 2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1600" dirty="0"/>
          </a:p>
        </p:txBody>
      </p:sp>
      <p:sp>
        <p:nvSpPr>
          <p:cNvPr id="8" name="Prostokąt: jeden zaokrąglony róg 18">
            <a:extLst>
              <a:ext uri="{FF2B5EF4-FFF2-40B4-BE49-F238E27FC236}">
                <a16:creationId xmlns:a16="http://schemas.microsoft.com/office/drawing/2014/main" id="{B21E1D7C-9086-864D-996B-842AAE764C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529837" y="1686087"/>
            <a:ext cx="4192589" cy="615153"/>
          </a:xfrm>
          <a:custGeom>
            <a:avLst/>
            <a:gdLst>
              <a:gd name="connsiteX0" fmla="*/ 0 w 4192589"/>
              <a:gd name="connsiteY0" fmla="*/ 0 h 617652"/>
              <a:gd name="connsiteX1" fmla="*/ 3883763 w 4192589"/>
              <a:gd name="connsiteY1" fmla="*/ 0 h 617652"/>
              <a:gd name="connsiteX2" fmla="*/ 4192589 w 4192589"/>
              <a:gd name="connsiteY2" fmla="*/ 308826 h 617652"/>
              <a:gd name="connsiteX3" fmla="*/ 4192589 w 4192589"/>
              <a:gd name="connsiteY3" fmla="*/ 617652 h 617652"/>
              <a:gd name="connsiteX4" fmla="*/ 0 w 4192589"/>
              <a:gd name="connsiteY4" fmla="*/ 617652 h 617652"/>
              <a:gd name="connsiteX5" fmla="*/ 0 w 4192589"/>
              <a:gd name="connsiteY5" fmla="*/ 0 h 617652"/>
              <a:gd name="connsiteX0" fmla="*/ 0 w 4192589"/>
              <a:gd name="connsiteY0" fmla="*/ 0 h 623786"/>
              <a:gd name="connsiteX1" fmla="*/ 3883763 w 4192589"/>
              <a:gd name="connsiteY1" fmla="*/ 0 h 623786"/>
              <a:gd name="connsiteX2" fmla="*/ 4190049 w 4192589"/>
              <a:gd name="connsiteY2" fmla="*/ 623786 h 623786"/>
              <a:gd name="connsiteX3" fmla="*/ 4192589 w 4192589"/>
              <a:gd name="connsiteY3" fmla="*/ 617652 h 623786"/>
              <a:gd name="connsiteX4" fmla="*/ 0 w 4192589"/>
              <a:gd name="connsiteY4" fmla="*/ 617652 h 623786"/>
              <a:gd name="connsiteX5" fmla="*/ 0 w 4192589"/>
              <a:gd name="connsiteY5" fmla="*/ 0 h 623786"/>
              <a:gd name="connsiteX0" fmla="*/ 0 w 4192589"/>
              <a:gd name="connsiteY0" fmla="*/ 5080 h 628866"/>
              <a:gd name="connsiteX1" fmla="*/ 3535783 w 4192589"/>
              <a:gd name="connsiteY1" fmla="*/ 0 h 628866"/>
              <a:gd name="connsiteX2" fmla="*/ 4190049 w 4192589"/>
              <a:gd name="connsiteY2" fmla="*/ 628866 h 628866"/>
              <a:gd name="connsiteX3" fmla="*/ 4192589 w 4192589"/>
              <a:gd name="connsiteY3" fmla="*/ 622732 h 628866"/>
              <a:gd name="connsiteX4" fmla="*/ 0 w 4192589"/>
              <a:gd name="connsiteY4" fmla="*/ 622732 h 628866"/>
              <a:gd name="connsiteX5" fmla="*/ 0 w 4192589"/>
              <a:gd name="connsiteY5" fmla="*/ 5080 h 628866"/>
              <a:gd name="connsiteX0" fmla="*/ 0 w 4192589"/>
              <a:gd name="connsiteY0" fmla="*/ 20000 h 643786"/>
              <a:gd name="connsiteX1" fmla="*/ 3535783 w 4192589"/>
              <a:gd name="connsiteY1" fmla="*/ 14920 h 643786"/>
              <a:gd name="connsiteX2" fmla="*/ 4190049 w 4192589"/>
              <a:gd name="connsiteY2" fmla="*/ 643786 h 643786"/>
              <a:gd name="connsiteX3" fmla="*/ 4192589 w 4192589"/>
              <a:gd name="connsiteY3" fmla="*/ 637652 h 643786"/>
              <a:gd name="connsiteX4" fmla="*/ 0 w 4192589"/>
              <a:gd name="connsiteY4" fmla="*/ 637652 h 643786"/>
              <a:gd name="connsiteX5" fmla="*/ 0 w 4192589"/>
              <a:gd name="connsiteY5" fmla="*/ 20000 h 643786"/>
              <a:gd name="connsiteX0" fmla="*/ 0 w 4192589"/>
              <a:gd name="connsiteY0" fmla="*/ 5173 h 628959"/>
              <a:gd name="connsiteX1" fmla="*/ 3535783 w 4192589"/>
              <a:gd name="connsiteY1" fmla="*/ 93 h 628959"/>
              <a:gd name="connsiteX2" fmla="*/ 4190049 w 4192589"/>
              <a:gd name="connsiteY2" fmla="*/ 628959 h 628959"/>
              <a:gd name="connsiteX3" fmla="*/ 4192589 w 4192589"/>
              <a:gd name="connsiteY3" fmla="*/ 622825 h 628959"/>
              <a:gd name="connsiteX4" fmla="*/ 0 w 4192589"/>
              <a:gd name="connsiteY4" fmla="*/ 622825 h 628959"/>
              <a:gd name="connsiteX5" fmla="*/ 0 w 4192589"/>
              <a:gd name="connsiteY5" fmla="*/ 5173 h 628959"/>
              <a:gd name="connsiteX0" fmla="*/ 0 w 4192589"/>
              <a:gd name="connsiteY0" fmla="*/ 5122 h 628908"/>
              <a:gd name="connsiteX1" fmla="*/ 3535783 w 4192589"/>
              <a:gd name="connsiteY1" fmla="*/ 42 h 628908"/>
              <a:gd name="connsiteX2" fmla="*/ 4190049 w 4192589"/>
              <a:gd name="connsiteY2" fmla="*/ 628908 h 628908"/>
              <a:gd name="connsiteX3" fmla="*/ 4192589 w 4192589"/>
              <a:gd name="connsiteY3" fmla="*/ 622774 h 628908"/>
              <a:gd name="connsiteX4" fmla="*/ 0 w 4192589"/>
              <a:gd name="connsiteY4" fmla="*/ 622774 h 628908"/>
              <a:gd name="connsiteX5" fmla="*/ 0 w 4192589"/>
              <a:gd name="connsiteY5" fmla="*/ 5122 h 628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92589" h="628908">
                <a:moveTo>
                  <a:pt x="0" y="5122"/>
                </a:moveTo>
                <a:lnTo>
                  <a:pt x="3535783" y="42"/>
                </a:lnTo>
                <a:cubicBezTo>
                  <a:pt x="4013683" y="-5038"/>
                  <a:pt x="4190049" y="458348"/>
                  <a:pt x="4190049" y="628908"/>
                </a:cubicBezTo>
                <a:lnTo>
                  <a:pt x="4192589" y="622774"/>
                </a:lnTo>
                <a:lnTo>
                  <a:pt x="0" y="622774"/>
                </a:lnTo>
                <a:lnTo>
                  <a:pt x="0" y="512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  <a:latin typeface="+mj-lt"/>
              </a:rPr>
              <a:t>Obiekt 1</a:t>
            </a:r>
          </a:p>
        </p:txBody>
      </p:sp>
      <p:sp>
        <p:nvSpPr>
          <p:cNvPr id="12" name="Prostokąt: jeden zaokrąglony róg 18">
            <a:extLst>
              <a:ext uri="{FF2B5EF4-FFF2-40B4-BE49-F238E27FC236}">
                <a16:creationId xmlns:a16="http://schemas.microsoft.com/office/drawing/2014/main" id="{EB7FAE8E-87E7-D055-20C0-9084E1EDB1F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6466378" y="1686086"/>
            <a:ext cx="4192589" cy="615153"/>
          </a:xfrm>
          <a:custGeom>
            <a:avLst/>
            <a:gdLst>
              <a:gd name="connsiteX0" fmla="*/ 0 w 4192589"/>
              <a:gd name="connsiteY0" fmla="*/ 0 h 617652"/>
              <a:gd name="connsiteX1" fmla="*/ 3883763 w 4192589"/>
              <a:gd name="connsiteY1" fmla="*/ 0 h 617652"/>
              <a:gd name="connsiteX2" fmla="*/ 4192589 w 4192589"/>
              <a:gd name="connsiteY2" fmla="*/ 308826 h 617652"/>
              <a:gd name="connsiteX3" fmla="*/ 4192589 w 4192589"/>
              <a:gd name="connsiteY3" fmla="*/ 617652 h 617652"/>
              <a:gd name="connsiteX4" fmla="*/ 0 w 4192589"/>
              <a:gd name="connsiteY4" fmla="*/ 617652 h 617652"/>
              <a:gd name="connsiteX5" fmla="*/ 0 w 4192589"/>
              <a:gd name="connsiteY5" fmla="*/ 0 h 617652"/>
              <a:gd name="connsiteX0" fmla="*/ 0 w 4192589"/>
              <a:gd name="connsiteY0" fmla="*/ 0 h 623786"/>
              <a:gd name="connsiteX1" fmla="*/ 3883763 w 4192589"/>
              <a:gd name="connsiteY1" fmla="*/ 0 h 623786"/>
              <a:gd name="connsiteX2" fmla="*/ 4190049 w 4192589"/>
              <a:gd name="connsiteY2" fmla="*/ 623786 h 623786"/>
              <a:gd name="connsiteX3" fmla="*/ 4192589 w 4192589"/>
              <a:gd name="connsiteY3" fmla="*/ 617652 h 623786"/>
              <a:gd name="connsiteX4" fmla="*/ 0 w 4192589"/>
              <a:gd name="connsiteY4" fmla="*/ 617652 h 623786"/>
              <a:gd name="connsiteX5" fmla="*/ 0 w 4192589"/>
              <a:gd name="connsiteY5" fmla="*/ 0 h 623786"/>
              <a:gd name="connsiteX0" fmla="*/ 0 w 4192589"/>
              <a:gd name="connsiteY0" fmla="*/ 5080 h 628866"/>
              <a:gd name="connsiteX1" fmla="*/ 3535783 w 4192589"/>
              <a:gd name="connsiteY1" fmla="*/ 0 h 628866"/>
              <a:gd name="connsiteX2" fmla="*/ 4190049 w 4192589"/>
              <a:gd name="connsiteY2" fmla="*/ 628866 h 628866"/>
              <a:gd name="connsiteX3" fmla="*/ 4192589 w 4192589"/>
              <a:gd name="connsiteY3" fmla="*/ 622732 h 628866"/>
              <a:gd name="connsiteX4" fmla="*/ 0 w 4192589"/>
              <a:gd name="connsiteY4" fmla="*/ 622732 h 628866"/>
              <a:gd name="connsiteX5" fmla="*/ 0 w 4192589"/>
              <a:gd name="connsiteY5" fmla="*/ 5080 h 628866"/>
              <a:gd name="connsiteX0" fmla="*/ 0 w 4192589"/>
              <a:gd name="connsiteY0" fmla="*/ 20000 h 643786"/>
              <a:gd name="connsiteX1" fmla="*/ 3535783 w 4192589"/>
              <a:gd name="connsiteY1" fmla="*/ 14920 h 643786"/>
              <a:gd name="connsiteX2" fmla="*/ 4190049 w 4192589"/>
              <a:gd name="connsiteY2" fmla="*/ 643786 h 643786"/>
              <a:gd name="connsiteX3" fmla="*/ 4192589 w 4192589"/>
              <a:gd name="connsiteY3" fmla="*/ 637652 h 643786"/>
              <a:gd name="connsiteX4" fmla="*/ 0 w 4192589"/>
              <a:gd name="connsiteY4" fmla="*/ 637652 h 643786"/>
              <a:gd name="connsiteX5" fmla="*/ 0 w 4192589"/>
              <a:gd name="connsiteY5" fmla="*/ 20000 h 643786"/>
              <a:gd name="connsiteX0" fmla="*/ 0 w 4192589"/>
              <a:gd name="connsiteY0" fmla="*/ 5173 h 628959"/>
              <a:gd name="connsiteX1" fmla="*/ 3535783 w 4192589"/>
              <a:gd name="connsiteY1" fmla="*/ 93 h 628959"/>
              <a:gd name="connsiteX2" fmla="*/ 4190049 w 4192589"/>
              <a:gd name="connsiteY2" fmla="*/ 628959 h 628959"/>
              <a:gd name="connsiteX3" fmla="*/ 4192589 w 4192589"/>
              <a:gd name="connsiteY3" fmla="*/ 622825 h 628959"/>
              <a:gd name="connsiteX4" fmla="*/ 0 w 4192589"/>
              <a:gd name="connsiteY4" fmla="*/ 622825 h 628959"/>
              <a:gd name="connsiteX5" fmla="*/ 0 w 4192589"/>
              <a:gd name="connsiteY5" fmla="*/ 5173 h 628959"/>
              <a:gd name="connsiteX0" fmla="*/ 0 w 4192589"/>
              <a:gd name="connsiteY0" fmla="*/ 5122 h 628908"/>
              <a:gd name="connsiteX1" fmla="*/ 3535783 w 4192589"/>
              <a:gd name="connsiteY1" fmla="*/ 42 h 628908"/>
              <a:gd name="connsiteX2" fmla="*/ 4190049 w 4192589"/>
              <a:gd name="connsiteY2" fmla="*/ 628908 h 628908"/>
              <a:gd name="connsiteX3" fmla="*/ 4192589 w 4192589"/>
              <a:gd name="connsiteY3" fmla="*/ 622774 h 628908"/>
              <a:gd name="connsiteX4" fmla="*/ 0 w 4192589"/>
              <a:gd name="connsiteY4" fmla="*/ 622774 h 628908"/>
              <a:gd name="connsiteX5" fmla="*/ 0 w 4192589"/>
              <a:gd name="connsiteY5" fmla="*/ 5122 h 628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92589" h="628908">
                <a:moveTo>
                  <a:pt x="0" y="5122"/>
                </a:moveTo>
                <a:lnTo>
                  <a:pt x="3535783" y="42"/>
                </a:lnTo>
                <a:cubicBezTo>
                  <a:pt x="4013683" y="-5038"/>
                  <a:pt x="4190049" y="458348"/>
                  <a:pt x="4190049" y="628908"/>
                </a:cubicBezTo>
                <a:lnTo>
                  <a:pt x="4192589" y="622774"/>
                </a:lnTo>
                <a:lnTo>
                  <a:pt x="0" y="622774"/>
                </a:lnTo>
                <a:lnTo>
                  <a:pt x="0" y="512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  <a:latin typeface="+mj-lt"/>
              </a:rPr>
              <a:t>Obiekt 2</a:t>
            </a:r>
          </a:p>
        </p:txBody>
      </p:sp>
    </p:spTree>
    <p:extLst>
      <p:ext uri="{BB962C8B-B14F-4D97-AF65-F5344CB8AC3E}">
        <p14:creationId xmlns:p14="http://schemas.microsoft.com/office/powerpoint/2010/main" val="10702915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616134"/>
            <a:ext cx="9129131" cy="1051875"/>
          </a:xfrm>
        </p:spPr>
        <p:txBody>
          <a:bodyPr>
            <a:normAutofit/>
          </a:bodyPr>
          <a:lstStyle/>
          <a:p>
            <a:pPr algn="ctr"/>
            <a:r>
              <a:rPr lang="pl-PL" sz="3600" dirty="0">
                <a:cs typeface="Kohinoor Bangla Medium" panose="02000000000000000000" pitchFamily="2" charset="77"/>
              </a:rPr>
              <a:t>Porównanie Wady-Zalety</a:t>
            </a:r>
            <a:endParaRPr lang="pl-PL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4E171591-3C10-F5D3-482F-42A903C7CD09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11</a:t>
            </a:fld>
            <a:r>
              <a:rPr lang="pl-PL" sz="1400" b="1" dirty="0"/>
              <a:t> }}</a:t>
            </a:r>
          </a:p>
        </p:txBody>
      </p:sp>
      <p:sp>
        <p:nvSpPr>
          <p:cNvPr id="7" name="Prostokąt: zaokrąglone rogi po przekątnej 6">
            <a:extLst>
              <a:ext uri="{FF2B5EF4-FFF2-40B4-BE49-F238E27FC236}">
                <a16:creationId xmlns:a16="http://schemas.microsoft.com/office/drawing/2014/main" id="{7E7F4C56-EAD8-F408-7D7B-949707720909}"/>
              </a:ext>
            </a:extLst>
          </p:cNvPr>
          <p:cNvSpPr/>
          <p:nvPr/>
        </p:nvSpPr>
        <p:spPr>
          <a:xfrm>
            <a:off x="1529842" y="1691208"/>
            <a:ext cx="4192589" cy="3879011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CFFDC">
              <a:alpha val="84706"/>
            </a:srgb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: zaokrąglone rogi po przekątnej 12">
            <a:extLst>
              <a:ext uri="{FF2B5EF4-FFF2-40B4-BE49-F238E27FC236}">
                <a16:creationId xmlns:a16="http://schemas.microsoft.com/office/drawing/2014/main" id="{E3CD445D-4A79-48E0-6F58-620A5A678A21}"/>
              </a:ext>
            </a:extLst>
          </p:cNvPr>
          <p:cNvSpPr/>
          <p:nvPr/>
        </p:nvSpPr>
        <p:spPr>
          <a:xfrm>
            <a:off x="6466383" y="1691207"/>
            <a:ext cx="4192589" cy="3879011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DCDC">
              <a:alpha val="84706"/>
            </a:srgb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: jeden zaokrąglony róg 18">
            <a:extLst>
              <a:ext uri="{FF2B5EF4-FFF2-40B4-BE49-F238E27FC236}">
                <a16:creationId xmlns:a16="http://schemas.microsoft.com/office/drawing/2014/main" id="{D6466F4A-D413-350E-C301-A8A1D5EC7796}"/>
              </a:ext>
            </a:extLst>
          </p:cNvPr>
          <p:cNvSpPr/>
          <p:nvPr/>
        </p:nvSpPr>
        <p:spPr>
          <a:xfrm flipH="1">
            <a:off x="1529842" y="1686086"/>
            <a:ext cx="4192589" cy="615153"/>
          </a:xfrm>
          <a:custGeom>
            <a:avLst/>
            <a:gdLst>
              <a:gd name="connsiteX0" fmla="*/ 0 w 4192589"/>
              <a:gd name="connsiteY0" fmla="*/ 0 h 617652"/>
              <a:gd name="connsiteX1" fmla="*/ 3883763 w 4192589"/>
              <a:gd name="connsiteY1" fmla="*/ 0 h 617652"/>
              <a:gd name="connsiteX2" fmla="*/ 4192589 w 4192589"/>
              <a:gd name="connsiteY2" fmla="*/ 308826 h 617652"/>
              <a:gd name="connsiteX3" fmla="*/ 4192589 w 4192589"/>
              <a:gd name="connsiteY3" fmla="*/ 617652 h 617652"/>
              <a:gd name="connsiteX4" fmla="*/ 0 w 4192589"/>
              <a:gd name="connsiteY4" fmla="*/ 617652 h 617652"/>
              <a:gd name="connsiteX5" fmla="*/ 0 w 4192589"/>
              <a:gd name="connsiteY5" fmla="*/ 0 h 617652"/>
              <a:gd name="connsiteX0" fmla="*/ 0 w 4192589"/>
              <a:gd name="connsiteY0" fmla="*/ 0 h 623786"/>
              <a:gd name="connsiteX1" fmla="*/ 3883763 w 4192589"/>
              <a:gd name="connsiteY1" fmla="*/ 0 h 623786"/>
              <a:gd name="connsiteX2" fmla="*/ 4190049 w 4192589"/>
              <a:gd name="connsiteY2" fmla="*/ 623786 h 623786"/>
              <a:gd name="connsiteX3" fmla="*/ 4192589 w 4192589"/>
              <a:gd name="connsiteY3" fmla="*/ 617652 h 623786"/>
              <a:gd name="connsiteX4" fmla="*/ 0 w 4192589"/>
              <a:gd name="connsiteY4" fmla="*/ 617652 h 623786"/>
              <a:gd name="connsiteX5" fmla="*/ 0 w 4192589"/>
              <a:gd name="connsiteY5" fmla="*/ 0 h 623786"/>
              <a:gd name="connsiteX0" fmla="*/ 0 w 4192589"/>
              <a:gd name="connsiteY0" fmla="*/ 5080 h 628866"/>
              <a:gd name="connsiteX1" fmla="*/ 3535783 w 4192589"/>
              <a:gd name="connsiteY1" fmla="*/ 0 h 628866"/>
              <a:gd name="connsiteX2" fmla="*/ 4190049 w 4192589"/>
              <a:gd name="connsiteY2" fmla="*/ 628866 h 628866"/>
              <a:gd name="connsiteX3" fmla="*/ 4192589 w 4192589"/>
              <a:gd name="connsiteY3" fmla="*/ 622732 h 628866"/>
              <a:gd name="connsiteX4" fmla="*/ 0 w 4192589"/>
              <a:gd name="connsiteY4" fmla="*/ 622732 h 628866"/>
              <a:gd name="connsiteX5" fmla="*/ 0 w 4192589"/>
              <a:gd name="connsiteY5" fmla="*/ 5080 h 628866"/>
              <a:gd name="connsiteX0" fmla="*/ 0 w 4192589"/>
              <a:gd name="connsiteY0" fmla="*/ 20000 h 643786"/>
              <a:gd name="connsiteX1" fmla="*/ 3535783 w 4192589"/>
              <a:gd name="connsiteY1" fmla="*/ 14920 h 643786"/>
              <a:gd name="connsiteX2" fmla="*/ 4190049 w 4192589"/>
              <a:gd name="connsiteY2" fmla="*/ 643786 h 643786"/>
              <a:gd name="connsiteX3" fmla="*/ 4192589 w 4192589"/>
              <a:gd name="connsiteY3" fmla="*/ 637652 h 643786"/>
              <a:gd name="connsiteX4" fmla="*/ 0 w 4192589"/>
              <a:gd name="connsiteY4" fmla="*/ 637652 h 643786"/>
              <a:gd name="connsiteX5" fmla="*/ 0 w 4192589"/>
              <a:gd name="connsiteY5" fmla="*/ 20000 h 643786"/>
              <a:gd name="connsiteX0" fmla="*/ 0 w 4192589"/>
              <a:gd name="connsiteY0" fmla="*/ 5173 h 628959"/>
              <a:gd name="connsiteX1" fmla="*/ 3535783 w 4192589"/>
              <a:gd name="connsiteY1" fmla="*/ 93 h 628959"/>
              <a:gd name="connsiteX2" fmla="*/ 4190049 w 4192589"/>
              <a:gd name="connsiteY2" fmla="*/ 628959 h 628959"/>
              <a:gd name="connsiteX3" fmla="*/ 4192589 w 4192589"/>
              <a:gd name="connsiteY3" fmla="*/ 622825 h 628959"/>
              <a:gd name="connsiteX4" fmla="*/ 0 w 4192589"/>
              <a:gd name="connsiteY4" fmla="*/ 622825 h 628959"/>
              <a:gd name="connsiteX5" fmla="*/ 0 w 4192589"/>
              <a:gd name="connsiteY5" fmla="*/ 5173 h 628959"/>
              <a:gd name="connsiteX0" fmla="*/ 0 w 4192589"/>
              <a:gd name="connsiteY0" fmla="*/ 5122 h 628908"/>
              <a:gd name="connsiteX1" fmla="*/ 3535783 w 4192589"/>
              <a:gd name="connsiteY1" fmla="*/ 42 h 628908"/>
              <a:gd name="connsiteX2" fmla="*/ 4190049 w 4192589"/>
              <a:gd name="connsiteY2" fmla="*/ 628908 h 628908"/>
              <a:gd name="connsiteX3" fmla="*/ 4192589 w 4192589"/>
              <a:gd name="connsiteY3" fmla="*/ 622774 h 628908"/>
              <a:gd name="connsiteX4" fmla="*/ 0 w 4192589"/>
              <a:gd name="connsiteY4" fmla="*/ 622774 h 628908"/>
              <a:gd name="connsiteX5" fmla="*/ 0 w 4192589"/>
              <a:gd name="connsiteY5" fmla="*/ 5122 h 628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92589" h="628908">
                <a:moveTo>
                  <a:pt x="0" y="5122"/>
                </a:moveTo>
                <a:lnTo>
                  <a:pt x="3535783" y="42"/>
                </a:lnTo>
                <a:cubicBezTo>
                  <a:pt x="4013683" y="-5038"/>
                  <a:pt x="4190049" y="458348"/>
                  <a:pt x="4190049" y="628908"/>
                </a:cubicBezTo>
                <a:lnTo>
                  <a:pt x="4192589" y="622774"/>
                </a:lnTo>
                <a:lnTo>
                  <a:pt x="0" y="622774"/>
                </a:lnTo>
                <a:lnTo>
                  <a:pt x="0" y="5122"/>
                </a:lnTo>
                <a:close/>
              </a:path>
            </a:pathLst>
          </a:custGeom>
          <a:solidFill>
            <a:srgbClr val="B4FFB4">
              <a:alpha val="84706"/>
            </a:srgb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  <a:latin typeface="+mj-lt"/>
              </a:rPr>
              <a:t>Zalety</a:t>
            </a:r>
          </a:p>
        </p:txBody>
      </p:sp>
      <p:sp>
        <p:nvSpPr>
          <p:cNvPr id="15" name="Prostokąt: jeden zaokrąglony róg 18">
            <a:extLst>
              <a:ext uri="{FF2B5EF4-FFF2-40B4-BE49-F238E27FC236}">
                <a16:creationId xmlns:a16="http://schemas.microsoft.com/office/drawing/2014/main" id="{94BAB4CC-EDD3-0534-2A1D-593B598A98B7}"/>
              </a:ext>
            </a:extLst>
          </p:cNvPr>
          <p:cNvSpPr/>
          <p:nvPr/>
        </p:nvSpPr>
        <p:spPr>
          <a:xfrm flipH="1">
            <a:off x="6466378" y="1686086"/>
            <a:ext cx="4192589" cy="615153"/>
          </a:xfrm>
          <a:custGeom>
            <a:avLst/>
            <a:gdLst>
              <a:gd name="connsiteX0" fmla="*/ 0 w 4192589"/>
              <a:gd name="connsiteY0" fmla="*/ 0 h 617652"/>
              <a:gd name="connsiteX1" fmla="*/ 3883763 w 4192589"/>
              <a:gd name="connsiteY1" fmla="*/ 0 h 617652"/>
              <a:gd name="connsiteX2" fmla="*/ 4192589 w 4192589"/>
              <a:gd name="connsiteY2" fmla="*/ 308826 h 617652"/>
              <a:gd name="connsiteX3" fmla="*/ 4192589 w 4192589"/>
              <a:gd name="connsiteY3" fmla="*/ 617652 h 617652"/>
              <a:gd name="connsiteX4" fmla="*/ 0 w 4192589"/>
              <a:gd name="connsiteY4" fmla="*/ 617652 h 617652"/>
              <a:gd name="connsiteX5" fmla="*/ 0 w 4192589"/>
              <a:gd name="connsiteY5" fmla="*/ 0 h 617652"/>
              <a:gd name="connsiteX0" fmla="*/ 0 w 4192589"/>
              <a:gd name="connsiteY0" fmla="*/ 0 h 623786"/>
              <a:gd name="connsiteX1" fmla="*/ 3883763 w 4192589"/>
              <a:gd name="connsiteY1" fmla="*/ 0 h 623786"/>
              <a:gd name="connsiteX2" fmla="*/ 4190049 w 4192589"/>
              <a:gd name="connsiteY2" fmla="*/ 623786 h 623786"/>
              <a:gd name="connsiteX3" fmla="*/ 4192589 w 4192589"/>
              <a:gd name="connsiteY3" fmla="*/ 617652 h 623786"/>
              <a:gd name="connsiteX4" fmla="*/ 0 w 4192589"/>
              <a:gd name="connsiteY4" fmla="*/ 617652 h 623786"/>
              <a:gd name="connsiteX5" fmla="*/ 0 w 4192589"/>
              <a:gd name="connsiteY5" fmla="*/ 0 h 623786"/>
              <a:gd name="connsiteX0" fmla="*/ 0 w 4192589"/>
              <a:gd name="connsiteY0" fmla="*/ 5080 h 628866"/>
              <a:gd name="connsiteX1" fmla="*/ 3535783 w 4192589"/>
              <a:gd name="connsiteY1" fmla="*/ 0 h 628866"/>
              <a:gd name="connsiteX2" fmla="*/ 4190049 w 4192589"/>
              <a:gd name="connsiteY2" fmla="*/ 628866 h 628866"/>
              <a:gd name="connsiteX3" fmla="*/ 4192589 w 4192589"/>
              <a:gd name="connsiteY3" fmla="*/ 622732 h 628866"/>
              <a:gd name="connsiteX4" fmla="*/ 0 w 4192589"/>
              <a:gd name="connsiteY4" fmla="*/ 622732 h 628866"/>
              <a:gd name="connsiteX5" fmla="*/ 0 w 4192589"/>
              <a:gd name="connsiteY5" fmla="*/ 5080 h 628866"/>
              <a:gd name="connsiteX0" fmla="*/ 0 w 4192589"/>
              <a:gd name="connsiteY0" fmla="*/ 20000 h 643786"/>
              <a:gd name="connsiteX1" fmla="*/ 3535783 w 4192589"/>
              <a:gd name="connsiteY1" fmla="*/ 14920 h 643786"/>
              <a:gd name="connsiteX2" fmla="*/ 4190049 w 4192589"/>
              <a:gd name="connsiteY2" fmla="*/ 643786 h 643786"/>
              <a:gd name="connsiteX3" fmla="*/ 4192589 w 4192589"/>
              <a:gd name="connsiteY3" fmla="*/ 637652 h 643786"/>
              <a:gd name="connsiteX4" fmla="*/ 0 w 4192589"/>
              <a:gd name="connsiteY4" fmla="*/ 637652 h 643786"/>
              <a:gd name="connsiteX5" fmla="*/ 0 w 4192589"/>
              <a:gd name="connsiteY5" fmla="*/ 20000 h 643786"/>
              <a:gd name="connsiteX0" fmla="*/ 0 w 4192589"/>
              <a:gd name="connsiteY0" fmla="*/ 5173 h 628959"/>
              <a:gd name="connsiteX1" fmla="*/ 3535783 w 4192589"/>
              <a:gd name="connsiteY1" fmla="*/ 93 h 628959"/>
              <a:gd name="connsiteX2" fmla="*/ 4190049 w 4192589"/>
              <a:gd name="connsiteY2" fmla="*/ 628959 h 628959"/>
              <a:gd name="connsiteX3" fmla="*/ 4192589 w 4192589"/>
              <a:gd name="connsiteY3" fmla="*/ 622825 h 628959"/>
              <a:gd name="connsiteX4" fmla="*/ 0 w 4192589"/>
              <a:gd name="connsiteY4" fmla="*/ 622825 h 628959"/>
              <a:gd name="connsiteX5" fmla="*/ 0 w 4192589"/>
              <a:gd name="connsiteY5" fmla="*/ 5173 h 628959"/>
              <a:gd name="connsiteX0" fmla="*/ 0 w 4192589"/>
              <a:gd name="connsiteY0" fmla="*/ 5122 h 628908"/>
              <a:gd name="connsiteX1" fmla="*/ 3535783 w 4192589"/>
              <a:gd name="connsiteY1" fmla="*/ 42 h 628908"/>
              <a:gd name="connsiteX2" fmla="*/ 4190049 w 4192589"/>
              <a:gd name="connsiteY2" fmla="*/ 628908 h 628908"/>
              <a:gd name="connsiteX3" fmla="*/ 4192589 w 4192589"/>
              <a:gd name="connsiteY3" fmla="*/ 622774 h 628908"/>
              <a:gd name="connsiteX4" fmla="*/ 0 w 4192589"/>
              <a:gd name="connsiteY4" fmla="*/ 622774 h 628908"/>
              <a:gd name="connsiteX5" fmla="*/ 0 w 4192589"/>
              <a:gd name="connsiteY5" fmla="*/ 5122 h 628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92589" h="628908">
                <a:moveTo>
                  <a:pt x="0" y="5122"/>
                </a:moveTo>
                <a:lnTo>
                  <a:pt x="3535783" y="42"/>
                </a:lnTo>
                <a:cubicBezTo>
                  <a:pt x="4013683" y="-5038"/>
                  <a:pt x="4190049" y="458348"/>
                  <a:pt x="4190049" y="628908"/>
                </a:cubicBezTo>
                <a:lnTo>
                  <a:pt x="4192589" y="622774"/>
                </a:lnTo>
                <a:lnTo>
                  <a:pt x="0" y="622774"/>
                </a:lnTo>
                <a:lnTo>
                  <a:pt x="0" y="5122"/>
                </a:lnTo>
                <a:close/>
              </a:path>
            </a:pathLst>
          </a:custGeom>
          <a:solidFill>
            <a:srgbClr val="FFB4B4">
              <a:alpha val="84706"/>
            </a:srgb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  <a:latin typeface="+mj-lt"/>
              </a:rPr>
              <a:t>Wady</a:t>
            </a:r>
          </a:p>
        </p:txBody>
      </p:sp>
      <p:sp>
        <p:nvSpPr>
          <p:cNvPr id="5" name="Symbol zastępczy zawartości 6">
            <a:extLst>
              <a:ext uri="{FF2B5EF4-FFF2-40B4-BE49-F238E27FC236}">
                <a16:creationId xmlns:a16="http://schemas.microsoft.com/office/drawing/2014/main" id="{7CCFF5EB-778D-5F54-5336-640FD70A9AF0}"/>
              </a:ext>
            </a:extLst>
          </p:cNvPr>
          <p:cNvSpPr txBox="1">
            <a:spLocks/>
          </p:cNvSpPr>
          <p:nvPr/>
        </p:nvSpPr>
        <p:spPr>
          <a:xfrm>
            <a:off x="1691556" y="2583203"/>
            <a:ext cx="3869150" cy="26653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kern="0" dirty="0"/>
              <a:t>Cecha 1</a:t>
            </a:r>
          </a:p>
          <a:p>
            <a:r>
              <a:rPr lang="pl-PL" sz="1600" kern="0" dirty="0"/>
              <a:t>Cecha 2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1600" dirty="0"/>
          </a:p>
        </p:txBody>
      </p:sp>
      <p:sp>
        <p:nvSpPr>
          <p:cNvPr id="6" name="Symbol zastępczy zawartości 6">
            <a:extLst>
              <a:ext uri="{FF2B5EF4-FFF2-40B4-BE49-F238E27FC236}">
                <a16:creationId xmlns:a16="http://schemas.microsoft.com/office/drawing/2014/main" id="{DEFA7B69-ED02-8F62-8D9D-65F9C308D097}"/>
              </a:ext>
            </a:extLst>
          </p:cNvPr>
          <p:cNvSpPr txBox="1">
            <a:spLocks/>
          </p:cNvSpPr>
          <p:nvPr/>
        </p:nvSpPr>
        <p:spPr>
          <a:xfrm>
            <a:off x="6663735" y="2583201"/>
            <a:ext cx="3797874" cy="2750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dirty="0"/>
              <a:t>Cecha 1</a:t>
            </a:r>
          </a:p>
          <a:p>
            <a:r>
              <a:rPr lang="pl-PL" sz="1600" dirty="0"/>
              <a:t>Cecha 2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21017758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a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Prostokąt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pic>
          <p:nvPicPr>
            <p:cNvPr id="12" name="Obraz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az 4" descr="Powierzchnia czerwonej tekstury cyfrowej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alphaModFix/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grpSp>
        <p:nvGrpSpPr>
          <p:cNvPr id="14" name="Grupa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Prostokąt z rogami zaokrąglonymi po przekątnej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Dowolny kształt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Dowolny kształt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Dowolny kształt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Dowolny kształt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Dowolny kształt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Dowolny kształt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Dowolny kształt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Dowolny kształt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Dowolny kształt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Prostokąt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Dowolny kształt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Dowolny kształt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Dowolny kształt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Dowolny kształt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Dowolny kształt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Dowolny kształt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Dowolny kształt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Dowolny kształt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Dowolny kształt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Prostokąt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9778" y="2676525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sz="4400" dirty="0"/>
              <a:t>Dziękuję za uwagę!</a:t>
            </a:r>
          </a:p>
        </p:txBody>
      </p:sp>
      <p:sp>
        <p:nvSpPr>
          <p:cNvPr id="38" name="Prostokąt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3DC23D8F-B76E-E7ED-1C61-BBFC1B74F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8557" y="4953255"/>
            <a:ext cx="2147893" cy="1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5061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/>
              <a:t>Plan prezentacji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86876"/>
            <a:ext cx="9129131" cy="3944689"/>
          </a:xfrm>
        </p:spPr>
        <p:txBody>
          <a:bodyPr>
            <a:normAutofit/>
          </a:bodyPr>
          <a:lstStyle/>
          <a:p>
            <a:r>
              <a:rPr lang="pl-PL" sz="2000" dirty="0"/>
              <a:t>Czym są słowniki?</a:t>
            </a:r>
          </a:p>
          <a:p>
            <a:r>
              <a:rPr lang="pl-PL" sz="2000" dirty="0"/>
              <a:t>Wykorzystanie słowników</a:t>
            </a:r>
          </a:p>
          <a:p>
            <a:r>
              <a:rPr lang="pl-PL" sz="2000" dirty="0"/>
              <a:t>Pierwsze kroki w tworzeniu słownika</a:t>
            </a:r>
          </a:p>
          <a:p>
            <a:r>
              <a:rPr lang="pl-PL" sz="2000" dirty="0"/>
              <a:t>Mój pierwszy słownik</a:t>
            </a:r>
          </a:p>
          <a:p>
            <a:pPr marL="0" indent="0">
              <a:buNone/>
            </a:pPr>
            <a:endParaRPr lang="pl-PL" sz="2000" dirty="0"/>
          </a:p>
          <a:p>
            <a:pPr marL="0" indent="0">
              <a:buNone/>
            </a:pPr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1E835F06-FD15-6335-5D10-00E2650FBECC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2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4945426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/>
              <a:t>Zawartość Standardowa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03376"/>
            <a:ext cx="9129131" cy="3944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000" dirty="0"/>
              <a:t>Zawartość standardowa Zawartość standardowa Zawartość standardowa Zawartość standardowa Zawartość standardowa Zawartość standardowa Zawartość standardowa Zawartość standardowa Zawartość standardowa</a:t>
            </a:r>
          </a:p>
          <a:p>
            <a:pPr marL="0" indent="0">
              <a:buNone/>
            </a:pP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3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35730666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100DBCD1-3B00-35A9-4476-0E6AE76B18C6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4</a:t>
            </a:fld>
            <a:r>
              <a:rPr lang="pl-PL" sz="1400" b="1" dirty="0"/>
              <a:t> }}</a:t>
            </a:r>
          </a:p>
        </p:txBody>
      </p:sp>
      <p:sp>
        <p:nvSpPr>
          <p:cNvPr id="14" name="Tytuł 3">
            <a:extLst>
              <a:ext uri="{FF2B5EF4-FFF2-40B4-BE49-F238E27FC236}">
                <a16:creationId xmlns:a16="http://schemas.microsoft.com/office/drawing/2014/main" id="{E0CCABFA-1BD6-1EE5-F152-2D8DA17FF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>
                <a:cs typeface="Kohinoor Bangla Medium" panose="02000000000000000000" pitchFamily="2" charset="77"/>
              </a:rPr>
              <a:t>Slajd ze zdjęciem 2</a:t>
            </a:r>
            <a:endParaRPr lang="pl-PL" sz="3600" dirty="0">
              <a:cs typeface="Kohinoor Bangla Medium" panose="02000000000000000000" pitchFamily="2" charset="77"/>
            </a:endParaRPr>
          </a:p>
        </p:txBody>
      </p:sp>
      <p:pic>
        <p:nvPicPr>
          <p:cNvPr id="15" name="Obraz 14" descr="Czerwony dym">
            <a:extLst>
              <a:ext uri="{FF2B5EF4-FFF2-40B4-BE49-F238E27FC236}">
                <a16:creationId xmlns:a16="http://schemas.microsoft.com/office/drawing/2014/main" id="{B19423FF-9C79-970A-5EDE-5F5F3713483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9282" b="19282"/>
          <a:stretch/>
        </p:blipFill>
        <p:spPr>
          <a:xfrm>
            <a:off x="2834976" y="2890180"/>
            <a:ext cx="6518860" cy="2669941"/>
          </a:xfrm>
          <a:prstGeom prst="round2DiagRect">
            <a:avLst/>
          </a:prstGeom>
        </p:spPr>
      </p:pic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EB72BCC-0865-BCC3-B8CA-FDF3C44FD62B}"/>
              </a:ext>
            </a:extLst>
          </p:cNvPr>
          <p:cNvSpPr txBox="1"/>
          <p:nvPr/>
        </p:nvSpPr>
        <p:spPr>
          <a:xfrm>
            <a:off x="1463973" y="1404124"/>
            <a:ext cx="9260868" cy="1206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l-PL" b="1" dirty="0"/>
              <a:t>Tytuł</a:t>
            </a:r>
            <a:br>
              <a:rPr lang="pl-PL" dirty="0"/>
            </a:br>
            <a:r>
              <a:rPr lang="pl-PL" sz="1600" dirty="0"/>
              <a:t>Opis zagadnienia na zdjęciu Opis zagadnienia na zdjęciu Opis zagadnienia na zdjęciu Opis zagadnienia na zdjęciu</a:t>
            </a:r>
          </a:p>
        </p:txBody>
      </p:sp>
    </p:spTree>
    <p:extLst>
      <p:ext uri="{BB962C8B-B14F-4D97-AF65-F5344CB8AC3E}">
        <p14:creationId xmlns:p14="http://schemas.microsoft.com/office/powerpoint/2010/main" val="30302202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/>
              <a:t>Zawartość </a:t>
            </a:r>
            <a:r>
              <a:rPr lang="pl-PL" dirty="0" err="1"/>
              <a:t>wysrodkowana</a:t>
            </a:r>
            <a:endParaRPr lang="pl-PL" dirty="0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03376"/>
            <a:ext cx="9129131" cy="394468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2000" dirty="0"/>
              <a:t>Zawartość wyśrodkowana</a:t>
            </a:r>
          </a:p>
          <a:p>
            <a:pPr marL="0" indent="0" algn="ctr">
              <a:buNone/>
            </a:pPr>
            <a:r>
              <a:rPr lang="pl-PL" sz="2000" dirty="0"/>
              <a:t>Zawartość wyśrodkowana</a:t>
            </a:r>
          </a:p>
          <a:p>
            <a:pPr marL="0" indent="0" algn="ctr">
              <a:buNone/>
            </a:pPr>
            <a:r>
              <a:rPr lang="pl-PL" sz="2000" dirty="0"/>
              <a:t>Zawartość wyśrodkowana</a:t>
            </a:r>
          </a:p>
          <a:p>
            <a:pPr marL="0" indent="0" algn="ctr">
              <a:buNone/>
            </a:pPr>
            <a:r>
              <a:rPr lang="pl-PL" sz="2000" dirty="0"/>
              <a:t>Zawartość wyśrodkowana</a:t>
            </a:r>
          </a:p>
          <a:p>
            <a:pPr marL="0" indent="0" algn="ctr">
              <a:buNone/>
            </a:pPr>
            <a:r>
              <a:rPr lang="pl-PL" sz="2000" dirty="0"/>
              <a:t>Zawartość wyśrodkowana</a:t>
            </a:r>
          </a:p>
          <a:p>
            <a:pPr marL="0" indent="0" algn="ctr">
              <a:buNone/>
            </a:pP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5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1153704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cs typeface="Kohinoor Bangla Medium" panose="02000000000000000000" pitchFamily="2" charset="77"/>
              </a:rPr>
              <a:t>Lista Punktowa</a:t>
            </a:r>
            <a:endParaRPr lang="pl-PL" dirty="0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86876"/>
            <a:ext cx="9129131" cy="3944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000" b="1" dirty="0"/>
              <a:t>Podtytuł (opcjonalnie)</a:t>
            </a:r>
            <a:endParaRPr lang="pl-PL" sz="2000" dirty="0"/>
          </a:p>
          <a:p>
            <a:r>
              <a:rPr lang="pl-PL" sz="2000" dirty="0"/>
              <a:t>Zawartość</a:t>
            </a:r>
          </a:p>
          <a:p>
            <a:r>
              <a:rPr lang="pl-PL" sz="2000" dirty="0"/>
              <a:t>W formie</a:t>
            </a:r>
          </a:p>
          <a:p>
            <a:r>
              <a:rPr lang="pl-PL" sz="2000" dirty="0"/>
              <a:t>Listy</a:t>
            </a:r>
          </a:p>
          <a:p>
            <a:pPr marL="0" indent="0">
              <a:buNone/>
            </a:pPr>
            <a:endParaRPr lang="pl-PL" sz="2000" dirty="0"/>
          </a:p>
          <a:p>
            <a:pPr marL="0" indent="0">
              <a:buNone/>
            </a:pPr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1E835F06-FD15-6335-5D10-00E2650FBECC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6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5639372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616134"/>
            <a:ext cx="9129131" cy="1051875"/>
          </a:xfrm>
        </p:spPr>
        <p:txBody>
          <a:bodyPr>
            <a:normAutofit/>
          </a:bodyPr>
          <a:lstStyle/>
          <a:p>
            <a:pPr algn="ctr"/>
            <a:r>
              <a:rPr lang="pl-PL" sz="3600" dirty="0">
                <a:cs typeface="Kohinoor Bangla Medium" panose="02000000000000000000" pitchFamily="2" charset="77"/>
              </a:rPr>
              <a:t>Lista Numerowana</a:t>
            </a:r>
            <a:endParaRPr lang="pl-PL" dirty="0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3" y="1949605"/>
            <a:ext cx="9129131" cy="295878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sz="2000" b="1" dirty="0"/>
              <a:t>Podtytuł (opcjonalnie)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pl-PL" sz="2000" dirty="0"/>
              <a:t>Lista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pl-PL" sz="2000" dirty="0"/>
              <a:t>Numerowana</a:t>
            </a:r>
          </a:p>
          <a:p>
            <a:endParaRPr lang="pl-PL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4E171591-3C10-F5D3-482F-42A903C7CD09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7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/>
              <a:t>Slajd ze zdjęciem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7540" y="1404124"/>
            <a:ext cx="9129131" cy="295878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2000" dirty="0"/>
              <a:t>Podpis zdjęcia poniżej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pic>
        <p:nvPicPr>
          <p:cNvPr id="1026" name="Picture 2" descr="Czerwony dym">
            <a:extLst>
              <a:ext uri="{FF2B5EF4-FFF2-40B4-BE49-F238E27FC236}">
                <a16:creationId xmlns:a16="http://schemas.microsoft.com/office/drawing/2014/main" id="{638AB924-728D-3DEB-AB45-E3BF046B9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 t="21096" b="21096"/>
          <a:stretch/>
        </p:blipFill>
        <p:spPr bwMode="auto">
          <a:xfrm>
            <a:off x="1529842" y="1914286"/>
            <a:ext cx="9129131" cy="3518213"/>
          </a:xfrm>
          <a:prstGeom prst="round2Diag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100DBCD1-3B00-35A9-4476-0E6AE76B18C6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8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21121105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100DBCD1-3B00-35A9-4476-0E6AE76B18C6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9</a:t>
            </a:fld>
            <a:r>
              <a:rPr lang="pl-PL" sz="1400" b="1" dirty="0"/>
              <a:t> }}</a:t>
            </a:r>
          </a:p>
        </p:txBody>
      </p:sp>
      <p:sp>
        <p:nvSpPr>
          <p:cNvPr id="14" name="Tytuł 3">
            <a:extLst>
              <a:ext uri="{FF2B5EF4-FFF2-40B4-BE49-F238E27FC236}">
                <a16:creationId xmlns:a16="http://schemas.microsoft.com/office/drawing/2014/main" id="{E0CCABFA-1BD6-1EE5-F152-2D8DA17FF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>
                <a:cs typeface="Kohinoor Bangla Medium" panose="02000000000000000000" pitchFamily="2" charset="77"/>
              </a:rPr>
              <a:t>Slajd ze zdjęciem 2</a:t>
            </a:r>
            <a:endParaRPr lang="pl-PL" sz="3600" dirty="0">
              <a:cs typeface="Kohinoor Bangla Medium" panose="02000000000000000000" pitchFamily="2" charset="77"/>
            </a:endParaRPr>
          </a:p>
        </p:txBody>
      </p:sp>
      <p:pic>
        <p:nvPicPr>
          <p:cNvPr id="15" name="Obraz 14" descr="Czerwony dym">
            <a:extLst>
              <a:ext uri="{FF2B5EF4-FFF2-40B4-BE49-F238E27FC236}">
                <a16:creationId xmlns:a16="http://schemas.microsoft.com/office/drawing/2014/main" id="{B19423FF-9C79-970A-5EDE-5F5F3713483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9282" b="19282"/>
          <a:stretch/>
        </p:blipFill>
        <p:spPr>
          <a:xfrm>
            <a:off x="2834976" y="2890180"/>
            <a:ext cx="6518860" cy="2669941"/>
          </a:xfrm>
          <a:prstGeom prst="round2DiagRect">
            <a:avLst/>
          </a:prstGeom>
        </p:spPr>
      </p:pic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EB72BCC-0865-BCC3-B8CA-FDF3C44FD62B}"/>
              </a:ext>
            </a:extLst>
          </p:cNvPr>
          <p:cNvSpPr txBox="1"/>
          <p:nvPr/>
        </p:nvSpPr>
        <p:spPr>
          <a:xfrm>
            <a:off x="1463973" y="1404124"/>
            <a:ext cx="9260868" cy="1206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l-PL" b="1" dirty="0"/>
              <a:t>Tytuł</a:t>
            </a:r>
            <a:br>
              <a:rPr lang="pl-PL" dirty="0"/>
            </a:br>
            <a:r>
              <a:rPr lang="pl-PL" sz="1600" dirty="0"/>
              <a:t>Opis zagadnienia na zdjęciu Opis zagadnienia na zdjęciu Opis zagadnienia na zdjęciu Opis zagadnienia na zdjęciu</a:t>
            </a:r>
          </a:p>
        </p:txBody>
      </p:sp>
    </p:spTree>
    <p:extLst>
      <p:ext uri="{BB962C8B-B14F-4D97-AF65-F5344CB8AC3E}">
        <p14:creationId xmlns:p14="http://schemas.microsoft.com/office/powerpoint/2010/main" val="29637964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bwód">
  <a:themeElements>
    <a:clrScheme name="Odcienie szarości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Niestandardowy 1">
      <a:majorFont>
        <a:latin typeface="Consolas"/>
        <a:ea typeface=""/>
        <a:cs typeface=""/>
      </a:majorFont>
      <a:minorFont>
        <a:latin typeface="Consolas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wa_templatka_22-23.potx" id="{61C1B1CF-738E-4A5C-8626-AA9E7A8613B3}" vid="{F6C8184B-B614-407F-9F1B-6ED7F9582D0B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18BD99-41E9-467C-9777-74587F831718}">
  <ds:schemaRefs>
    <ds:schemaRef ds:uri="http://purl.org/dc/elements/1.1/"/>
    <ds:schemaRef ds:uri="http://schemas.microsoft.com/office/2006/metadata/properties"/>
    <ds:schemaRef ds:uri="16c05727-aa75-4e4a-9b5f-8a80a1165891"/>
    <ds:schemaRef ds:uri="http://www.w3.org/XML/1998/namespace"/>
    <ds:schemaRef ds:uri="http://schemas.microsoft.com/office/2006/documentManagement/types"/>
    <ds:schemaRef ds:uri="71af3243-3dd4-4a8d-8c0d-dd76da1f02a5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Words>213</Words>
  <Application>Microsoft Office PowerPoint</Application>
  <PresentationFormat>Panoramiczny</PresentationFormat>
  <Paragraphs>72</Paragraphs>
  <Slides>12</Slides>
  <Notes>12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12</vt:i4>
      </vt:variant>
    </vt:vector>
  </HeadingPairs>
  <TitlesOfParts>
    <vt:vector size="16" baseType="lpstr">
      <vt:lpstr>Arial</vt:lpstr>
      <vt:lpstr>Calibri</vt:lpstr>
      <vt:lpstr>Consolas</vt:lpstr>
      <vt:lpstr>Obwód</vt:lpstr>
      <vt:lpstr>Kurs Pentestera xx/xx Słowniki</vt:lpstr>
      <vt:lpstr>Plan prezentacji</vt:lpstr>
      <vt:lpstr>Zawartość Standardowa</vt:lpstr>
      <vt:lpstr>Slajd ze zdjęciem 2</vt:lpstr>
      <vt:lpstr>Zawartość wysrodkowana</vt:lpstr>
      <vt:lpstr>Lista Punktowa</vt:lpstr>
      <vt:lpstr>Lista Numerowana</vt:lpstr>
      <vt:lpstr>Slajd ze zdjęciem</vt:lpstr>
      <vt:lpstr>Slajd ze zdjęciem 2</vt:lpstr>
      <vt:lpstr>Porównanie neutralne</vt:lpstr>
      <vt:lpstr>Porównanie Wady-Zalety</vt:lpstr>
      <vt:lpstr>Dziękuję za uwagę!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Kurs Pentestera 22/23 Wprowadzenie</dc:title>
  <dc:creator>Łukasz Dolata (252993)</dc:creator>
  <cp:lastModifiedBy>Karol Słomczyński (272223)</cp:lastModifiedBy>
  <cp:revision>14</cp:revision>
  <dcterms:created xsi:type="dcterms:W3CDTF">2022-11-02T13:31:49Z</dcterms:created>
  <dcterms:modified xsi:type="dcterms:W3CDTF">2023-01-09T19:05:54Z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